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8" r:id="rId4"/>
    <p:sldId id="258" r:id="rId5"/>
    <p:sldId id="259" r:id="rId6"/>
    <p:sldId id="260" r:id="rId7"/>
    <p:sldId id="261" r:id="rId8"/>
    <p:sldId id="290" r:id="rId9"/>
    <p:sldId id="262" r:id="rId10"/>
    <p:sldId id="263" r:id="rId11"/>
    <p:sldId id="264" r:id="rId12"/>
    <p:sldId id="265" r:id="rId13"/>
    <p:sldId id="292" r:id="rId14"/>
    <p:sldId id="266" r:id="rId15"/>
    <p:sldId id="291" r:id="rId16"/>
    <p:sldId id="299" r:id="rId17"/>
    <p:sldId id="267" r:id="rId18"/>
    <p:sldId id="268" r:id="rId19"/>
    <p:sldId id="269" r:id="rId20"/>
    <p:sldId id="270" r:id="rId21"/>
    <p:sldId id="300" r:id="rId22"/>
    <p:sldId id="271" r:id="rId23"/>
    <p:sldId id="272" r:id="rId24"/>
    <p:sldId id="293" r:id="rId25"/>
    <p:sldId id="273" r:id="rId26"/>
    <p:sldId id="294" r:id="rId27"/>
    <p:sldId id="274" r:id="rId28"/>
    <p:sldId id="295" r:id="rId29"/>
    <p:sldId id="275" r:id="rId30"/>
    <p:sldId id="276" r:id="rId31"/>
    <p:sldId id="277" r:id="rId32"/>
    <p:sldId id="296" r:id="rId33"/>
    <p:sldId id="278" r:id="rId34"/>
    <p:sldId id="279" r:id="rId35"/>
    <p:sldId id="280" r:id="rId36"/>
    <p:sldId id="281" r:id="rId37"/>
    <p:sldId id="282" r:id="rId38"/>
    <p:sldId id="283" r:id="rId39"/>
    <p:sldId id="297" r:id="rId40"/>
    <p:sldId id="284" r:id="rId41"/>
    <p:sldId id="285" r:id="rId42"/>
    <p:sldId id="286" r:id="rId43"/>
    <p:sldId id="287" r:id="rId44"/>
    <p:sldId id="288" r:id="rId45"/>
    <p:sldId id="28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01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8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76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79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3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43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58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02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5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17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65AAD-1D0C-4681-B9BA-9B900766A918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7F90C-A9B1-402A-BFB3-8FF37409B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13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4364" y="490351"/>
            <a:ext cx="10067365" cy="2104931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Comic Sans MS" panose="030F0702030302020204" pitchFamily="66" charset="0"/>
              </a:rPr>
              <a:t>Oral Cavity Proper</a:t>
            </a:r>
            <a:br>
              <a:rPr lang="en-US" sz="4800" b="1" dirty="0" smtClean="0">
                <a:latin typeface="Comic Sans MS" panose="030F0702030302020204" pitchFamily="66" charset="0"/>
              </a:rPr>
            </a:br>
            <a:r>
              <a:rPr lang="en-US" sz="4800" b="1" dirty="0" smtClean="0">
                <a:latin typeface="Comic Sans MS" panose="030F0702030302020204" pitchFamily="66" charset="0"/>
              </a:rPr>
              <a:t>Tongue &amp; Palate</a:t>
            </a:r>
            <a:endParaRPr lang="en-US" sz="4800" b="1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66047" y="4489543"/>
            <a:ext cx="9144000" cy="1655762"/>
          </a:xfrm>
        </p:spPr>
        <p:txBody>
          <a:bodyPr>
            <a:normAutofit lnSpcReduction="10000"/>
          </a:bodyPr>
          <a:lstStyle/>
          <a:p>
            <a:pPr lvl="0"/>
            <a:r>
              <a:rPr lang="en-US" sz="2800" b="1" dirty="0">
                <a:solidFill>
                  <a:prstClr val="black"/>
                </a:solidFill>
                <a:latin typeface="Comic Sans MS" pitchFamily="66" charset="0"/>
              </a:rPr>
              <a:t>Dr. G.V.P. </a:t>
            </a:r>
            <a:r>
              <a:rPr lang="en-US" sz="2800" b="1" dirty="0" err="1">
                <a:solidFill>
                  <a:prstClr val="black"/>
                </a:solidFill>
                <a:latin typeface="Comic Sans MS" pitchFamily="66" charset="0"/>
              </a:rPr>
              <a:t>Samaranayake</a:t>
            </a:r>
            <a:endParaRPr lang="en-US" sz="2800" b="1" dirty="0">
              <a:solidFill>
                <a:prstClr val="black"/>
              </a:solidFill>
              <a:latin typeface="Comic Sans MS" pitchFamily="66" charset="0"/>
            </a:endParaRPr>
          </a:p>
          <a:p>
            <a:pPr lvl="0"/>
            <a:r>
              <a:rPr lang="en-US" b="1" dirty="0">
                <a:solidFill>
                  <a:prstClr val="black"/>
                </a:solidFill>
                <a:latin typeface="Comic Sans MS" pitchFamily="66" charset="0"/>
              </a:rPr>
              <a:t>Lecturer (Probationary)</a:t>
            </a:r>
          </a:p>
          <a:p>
            <a:pPr lvl="0"/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BAMS (</a:t>
            </a:r>
            <a:r>
              <a:rPr lang="en-US" sz="1800" dirty="0" err="1">
                <a:solidFill>
                  <a:prstClr val="black"/>
                </a:solidFill>
                <a:latin typeface="Comic Sans MS" pitchFamily="66" charset="0"/>
              </a:rPr>
              <a:t>Hons</a:t>
            </a: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), PGDS, Attorney – at - Law</a:t>
            </a:r>
            <a:endParaRPr lang="en-US" sz="2000" dirty="0">
              <a:solidFill>
                <a:prstClr val="black"/>
              </a:solidFill>
              <a:latin typeface="Comic Sans MS" pitchFamily="66" charset="0"/>
            </a:endParaRPr>
          </a:p>
          <a:p>
            <a:pPr lvl="0"/>
            <a:r>
              <a:rPr lang="en-US" dirty="0" err="1">
                <a:solidFill>
                  <a:prstClr val="black"/>
                </a:solidFill>
                <a:latin typeface="Comic Sans MS" pitchFamily="66" charset="0"/>
              </a:rPr>
              <a:t>Dept</a:t>
            </a:r>
            <a:r>
              <a:rPr lang="en-US" dirty="0">
                <a:solidFill>
                  <a:prstClr val="black"/>
                </a:solidFill>
                <a:latin typeface="Comic Sans MS" pitchFamily="66" charset="0"/>
              </a:rPr>
              <a:t> of Basic Principles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525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Tongue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541" y="1825625"/>
            <a:ext cx="6279777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Mass of striated muscles covered with the mucous membrane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Divided into right and left halves by a medial septum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Three parts:</a:t>
            </a:r>
          </a:p>
          <a:p>
            <a:pPr lvl="1">
              <a:buFontTx/>
              <a:buChar char="-"/>
            </a:pPr>
            <a:r>
              <a:rPr lang="en-US" dirty="0" smtClean="0">
                <a:latin typeface="Comic Sans MS" panose="030F0702030302020204" pitchFamily="66" charset="0"/>
              </a:rPr>
              <a:t>Oral (anterior 2/3)</a:t>
            </a:r>
          </a:p>
          <a:p>
            <a:pPr lvl="1">
              <a:buFontTx/>
              <a:buChar char="-"/>
            </a:pP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Pharyngeal (Posterior 1/3)</a:t>
            </a:r>
          </a:p>
          <a:p>
            <a:pPr lvl="1">
              <a:buFontTx/>
              <a:buChar char="-"/>
            </a:pP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Root (base)</a:t>
            </a:r>
          </a:p>
          <a:p>
            <a:pPr marL="342900" lvl="1" indent="-34290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Two surfaces:</a:t>
            </a:r>
          </a:p>
          <a:p>
            <a:pPr marL="0" lvl="1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Dorsal</a:t>
            </a:r>
          </a:p>
          <a:p>
            <a:pPr marL="0" lvl="1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Ventral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535" y="1825625"/>
            <a:ext cx="4588622" cy="458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59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Dorsal Surface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11187"/>
            <a:ext cx="10515600" cy="4065775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Divided into anterior 2/3 and posterior 1/3 by a V-shaped sulcus </a:t>
            </a:r>
            <a:r>
              <a:rPr lang="en-US" dirty="0" err="1" smtClean="0">
                <a:latin typeface="Comic Sans MS" panose="030F0702030302020204" pitchFamily="66" charset="0"/>
              </a:rPr>
              <a:t>terminalis</a:t>
            </a:r>
            <a:r>
              <a:rPr lang="en-US" dirty="0" smtClean="0">
                <a:latin typeface="Comic Sans MS" panose="030F0702030302020204" pitchFamily="66" charset="0"/>
              </a:rPr>
              <a:t>.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The apex of the sulcus faces backward and is marked by a pit called the foramen cecum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Foramen cecum, an embryological remnant, marks the site of the upper end of the </a:t>
            </a:r>
            <a:r>
              <a:rPr lang="en-US" dirty="0" err="1" smtClean="0">
                <a:latin typeface="Comic Sans MS" panose="030F0702030302020204" pitchFamily="66" charset="0"/>
              </a:rPr>
              <a:t>thyroglossal</a:t>
            </a:r>
            <a:r>
              <a:rPr lang="en-US" dirty="0" smtClean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duct.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20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Dorsal Surface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Anterior 2/3: mucosa is rough, shows three types of papillae;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Filiform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Fungiform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Vallate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0" lvl="1" indent="0"/>
            <a:endParaRPr lang="en-US" sz="2800" dirty="0" smtClean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Posterior 1/3: No papillae but shows nodular surface because of underlying lymphatic nodules, the lingual tonsils</a:t>
            </a:r>
          </a:p>
        </p:txBody>
      </p:sp>
    </p:spTree>
    <p:extLst>
      <p:ext uri="{BB962C8B-B14F-4D97-AF65-F5344CB8AC3E}">
        <p14:creationId xmlns:p14="http://schemas.microsoft.com/office/powerpoint/2010/main" val="273254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820" y="203761"/>
            <a:ext cx="10983891" cy="651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4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Ventral Surface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05317"/>
            <a:ext cx="10515600" cy="3971645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Smooth (no papillae)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 the midline anteriorly, a mucosal fold, frenulum connects the tongue with the floor of the mouth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Lateral to frenulum, deep lingual vein can be seen through the mucosa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Lateral to lingual vein, a fold of mucosa forms the </a:t>
            </a:r>
            <a:r>
              <a:rPr lang="en-US" dirty="0" err="1" smtClean="0">
                <a:latin typeface="Comic Sans MS" panose="030F0702030302020204" pitchFamily="66" charset="0"/>
              </a:rPr>
              <a:t>plica</a:t>
            </a:r>
            <a:r>
              <a:rPr lang="en-US" dirty="0" smtClean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fimbriata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062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648" y="285613"/>
            <a:ext cx="8754034" cy="65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84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0982" y="128513"/>
            <a:ext cx="8778746" cy="659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5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Muscles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The tongue is composed of two types of muscles: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Intrinsic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Extrinsic</a:t>
            </a:r>
            <a:endParaRPr lang="en-US" sz="28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085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Intrinsic Muscles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Confined to tongue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No bony attachment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Consists of ;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Longitudinal fibers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Transverse fibers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Vertical fibers</a:t>
            </a: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Function:</a:t>
            </a: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400" dirty="0" smtClean="0">
                <a:latin typeface="Comic Sans MS" panose="030F0702030302020204" pitchFamily="66" charset="0"/>
              </a:rPr>
              <a:t>Alter the shape of the tongue</a:t>
            </a:r>
            <a:endParaRPr lang="en-US" dirty="0" smtClean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156" y="1690688"/>
            <a:ext cx="5339043" cy="467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53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Extrinsic Muscles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Connects the tongue to the surrounding structures : the soft palate and the bones (mandible, hyoid bone, </a:t>
            </a:r>
            <a:r>
              <a:rPr lang="en-US" dirty="0" err="1" smtClean="0">
                <a:latin typeface="Comic Sans MS" panose="030F0702030302020204" pitchFamily="66" charset="0"/>
              </a:rPr>
              <a:t>styloid</a:t>
            </a:r>
            <a:r>
              <a:rPr lang="en-US" dirty="0" smtClean="0">
                <a:latin typeface="Comic Sans MS" panose="030F0702030302020204" pitchFamily="66" charset="0"/>
              </a:rPr>
              <a:t> process)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Include: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Palatoglossus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Genioglossus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Hyoglossus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Styloglossus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Function:</a:t>
            </a: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Help in movement of the tongue</a:t>
            </a:r>
            <a:endParaRPr lang="en-US" sz="2800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285" y="3029743"/>
            <a:ext cx="4244437" cy="350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27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9684"/>
          </a:xfrm>
        </p:spPr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Oral Cavity (Mouth)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188" y="1812178"/>
            <a:ext cx="7135906" cy="4351338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Extends from the lips to the oropharyngeal isthmus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It is the junction of mouth and pharynx.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Is bounded: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Above by the soft palate and the </a:t>
            </a:r>
            <a:r>
              <a:rPr lang="en-US" dirty="0" err="1" smtClean="0">
                <a:latin typeface="Comic Sans MS" panose="030F0702030302020204" pitchFamily="66" charset="0"/>
              </a:rPr>
              <a:t>palatoglossal</a:t>
            </a:r>
            <a:r>
              <a:rPr lang="en-US" dirty="0" smtClean="0">
                <a:latin typeface="Comic Sans MS" panose="030F0702030302020204" pitchFamily="66" charset="0"/>
              </a:rPr>
              <a:t> folds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Below by the dorsum of the tongue</a:t>
            </a:r>
          </a:p>
          <a:p>
            <a:pPr marL="0" lvl="1" indent="0"/>
            <a:r>
              <a:rPr lang="en-US" dirty="0" smtClean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Subdivided into Vestibule &amp; Oral cavity proper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425" y="1906307"/>
            <a:ext cx="4944446" cy="39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99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Movements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u="sng" dirty="0" smtClean="0">
                <a:latin typeface="Comic Sans MS" panose="030F0702030302020204" pitchFamily="66" charset="0"/>
              </a:rPr>
              <a:t>Protrusion:</a:t>
            </a:r>
          </a:p>
          <a:p>
            <a:pPr marL="0" indent="0">
              <a:buNone/>
            </a:pPr>
            <a:r>
              <a:rPr lang="en-US" dirty="0" err="1" smtClean="0">
                <a:latin typeface="Comic Sans MS" panose="030F0702030302020204" pitchFamily="66" charset="0"/>
              </a:rPr>
              <a:t>Genioglossus</a:t>
            </a:r>
            <a:r>
              <a:rPr lang="en-US" dirty="0" smtClean="0">
                <a:latin typeface="Comic Sans MS" panose="030F0702030302020204" pitchFamily="66" charset="0"/>
              </a:rPr>
              <a:t> on both sides acting together</a:t>
            </a:r>
          </a:p>
          <a:p>
            <a:r>
              <a:rPr lang="en-US" u="sng" dirty="0">
                <a:latin typeface="Comic Sans MS" panose="030F0702030302020204" pitchFamily="66" charset="0"/>
              </a:rPr>
              <a:t> </a:t>
            </a:r>
            <a:r>
              <a:rPr lang="en-US" u="sng" dirty="0" smtClean="0">
                <a:latin typeface="Comic Sans MS" panose="030F0702030302020204" pitchFamily="66" charset="0"/>
              </a:rPr>
              <a:t>Retraction: </a:t>
            </a:r>
          </a:p>
          <a:p>
            <a:pPr marL="0" indent="0">
              <a:buNone/>
            </a:pPr>
            <a:r>
              <a:rPr lang="en-US" dirty="0" err="1" smtClean="0">
                <a:latin typeface="Comic Sans MS" panose="030F0702030302020204" pitchFamily="66" charset="0"/>
              </a:rPr>
              <a:t>Styloglossus</a:t>
            </a:r>
            <a:r>
              <a:rPr lang="en-US" dirty="0" smtClean="0">
                <a:latin typeface="Comic Sans MS" panose="030F0702030302020204" pitchFamily="66" charset="0"/>
              </a:rPr>
              <a:t> and </a:t>
            </a:r>
            <a:r>
              <a:rPr lang="en-US" dirty="0" err="1" smtClean="0">
                <a:latin typeface="Comic Sans MS" panose="030F0702030302020204" pitchFamily="66" charset="0"/>
              </a:rPr>
              <a:t>hyoglossus</a:t>
            </a:r>
            <a:r>
              <a:rPr lang="en-US" dirty="0" smtClean="0">
                <a:latin typeface="Comic Sans MS" panose="030F0702030302020204" pitchFamily="66" charset="0"/>
              </a:rPr>
              <a:t> on both sides acting together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u="sng" dirty="0" smtClean="0">
                <a:latin typeface="Comic Sans MS" panose="030F0702030302020204" pitchFamily="66" charset="0"/>
              </a:rPr>
              <a:t>Depression:</a:t>
            </a:r>
          </a:p>
          <a:p>
            <a:pPr marL="0" indent="0">
              <a:buNone/>
            </a:pPr>
            <a:r>
              <a:rPr lang="en-US" dirty="0" err="1" smtClean="0">
                <a:latin typeface="Comic Sans MS" panose="030F0702030302020204" pitchFamily="66" charset="0"/>
              </a:rPr>
              <a:t>Hyoglossus</a:t>
            </a:r>
            <a:r>
              <a:rPr lang="en-US" dirty="0" smtClean="0">
                <a:latin typeface="Comic Sans MS" panose="030F0702030302020204" pitchFamily="66" charset="0"/>
              </a:rPr>
              <a:t> and </a:t>
            </a:r>
            <a:r>
              <a:rPr lang="en-US" dirty="0" err="1" smtClean="0">
                <a:latin typeface="Comic Sans MS" panose="030F0702030302020204" pitchFamily="66" charset="0"/>
              </a:rPr>
              <a:t>genioglossus</a:t>
            </a:r>
            <a:r>
              <a:rPr lang="en-US" dirty="0" smtClean="0">
                <a:latin typeface="Comic Sans MS" panose="030F0702030302020204" pitchFamily="66" charset="0"/>
              </a:rPr>
              <a:t> on both sides acting together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u="sng" dirty="0" smtClean="0">
                <a:latin typeface="Comic Sans MS" panose="030F0702030302020204" pitchFamily="66" charset="0"/>
              </a:rPr>
              <a:t>Elevation:</a:t>
            </a:r>
          </a:p>
          <a:p>
            <a:pPr marL="0" indent="0">
              <a:buNone/>
            </a:pPr>
            <a:r>
              <a:rPr lang="en-US" dirty="0" err="1" smtClean="0">
                <a:latin typeface="Comic Sans MS" panose="030F0702030302020204" pitchFamily="66" charset="0"/>
              </a:rPr>
              <a:t>Styloglossus</a:t>
            </a:r>
            <a:r>
              <a:rPr lang="en-US" dirty="0" smtClean="0">
                <a:latin typeface="Comic Sans MS" panose="030F0702030302020204" pitchFamily="66" charset="0"/>
              </a:rPr>
              <a:t> and </a:t>
            </a:r>
            <a:r>
              <a:rPr lang="en-US" dirty="0" err="1" smtClean="0">
                <a:latin typeface="Comic Sans MS" panose="030F0702030302020204" pitchFamily="66" charset="0"/>
              </a:rPr>
              <a:t>palatoglossus</a:t>
            </a:r>
            <a:r>
              <a:rPr lang="en-US" dirty="0" smtClean="0">
                <a:latin typeface="Comic Sans MS" panose="030F0702030302020204" pitchFamily="66" charset="0"/>
              </a:rPr>
              <a:t> on both sides acting together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42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2705610" cy="33644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472" y="365125"/>
            <a:ext cx="4101432" cy="23059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73" y="4538272"/>
            <a:ext cx="3734162" cy="15482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8726" y="3491345"/>
            <a:ext cx="3789219" cy="284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077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Sensory Nerve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Anterior 2/3:</a:t>
            </a:r>
          </a:p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General sensations: Lingual nerve</a:t>
            </a:r>
          </a:p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Special sensation: chorda tympani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Posterior 1/3:</a:t>
            </a:r>
          </a:p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General &amp; special sensation : </a:t>
            </a:r>
            <a:r>
              <a:rPr lang="en-US" dirty="0" err="1" smtClean="0">
                <a:latin typeface="Comic Sans MS" panose="030F0702030302020204" pitchFamily="66" charset="0"/>
              </a:rPr>
              <a:t>glossaopharyngeal</a:t>
            </a:r>
            <a:r>
              <a:rPr lang="en-US" dirty="0" smtClean="0">
                <a:latin typeface="Comic Sans MS" panose="030F0702030302020204" pitchFamily="66" charset="0"/>
              </a:rPr>
              <a:t> nerve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Base:</a:t>
            </a:r>
          </a:p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	</a:t>
            </a:r>
            <a:r>
              <a:rPr lang="en-US" dirty="0" smtClean="0">
                <a:latin typeface="Comic Sans MS" panose="030F0702030302020204" pitchFamily="66" charset="0"/>
              </a:rPr>
              <a:t>- General &amp; special sensations: internal laryngeal nerve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285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Motor Nerve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Intrinsic muscles: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Hypoglossal nerve</a:t>
            </a:r>
          </a:p>
          <a:p>
            <a:pPr marL="457200" lvl="1" indent="0">
              <a:buNone/>
            </a:pPr>
            <a:endParaRPr lang="en-US" dirty="0" smtClean="0">
              <a:latin typeface="Comic Sans MS" panose="030F0702030302020204" pitchFamily="66" charset="0"/>
            </a:endParaRPr>
          </a:p>
          <a:p>
            <a:pPr marL="457200" lvl="1" indent="-45720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Extrinsic muscles:</a:t>
            </a:r>
          </a:p>
          <a:p>
            <a:pPr marL="685800" lvl="2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 hypoglossal nerve, except the </a:t>
            </a:r>
            <a:r>
              <a:rPr lang="en-US" sz="2800" dirty="0" err="1" smtClean="0">
                <a:latin typeface="Comic Sans MS" panose="030F0702030302020204" pitchFamily="66" charset="0"/>
              </a:rPr>
              <a:t>palatoglossus</a:t>
            </a:r>
            <a:endParaRPr lang="en-US" sz="2800" dirty="0" smtClean="0">
              <a:latin typeface="Comic Sans MS" panose="030F0702030302020204" pitchFamily="66" charset="0"/>
            </a:endParaRPr>
          </a:p>
          <a:p>
            <a:pPr marL="457200" lvl="2" indent="0">
              <a:buNone/>
            </a:pPr>
            <a:endParaRPr lang="en-US" sz="2800" dirty="0" smtClean="0">
              <a:latin typeface="Comic Sans MS" panose="030F0702030302020204" pitchFamily="66" charset="0"/>
            </a:endParaRPr>
          </a:p>
          <a:p>
            <a:pPr marL="0" lvl="2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The </a:t>
            </a:r>
            <a:r>
              <a:rPr lang="en-US" sz="2800" dirty="0" err="1" smtClean="0">
                <a:latin typeface="Comic Sans MS" panose="030F0702030302020204" pitchFamily="66" charset="0"/>
              </a:rPr>
              <a:t>palatoglossus</a:t>
            </a:r>
            <a:r>
              <a:rPr lang="en-US" sz="2800" dirty="0" smtClean="0">
                <a:latin typeface="Comic Sans MS" panose="030F0702030302020204" pitchFamily="66" charset="0"/>
              </a:rPr>
              <a:t> supplied by the pharyngeal plexus</a:t>
            </a:r>
            <a:endParaRPr lang="en-US" sz="28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16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268402" cy="608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395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Blood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Arteries: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Lingual artery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Tonsillar branch of facial artery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Ascending pharyngeal artery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Veins: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Lingual vein, ultimately drains into the internal jugular vein</a:t>
            </a:r>
          </a:p>
        </p:txBody>
      </p:sp>
    </p:spTree>
    <p:extLst>
      <p:ext uri="{BB962C8B-B14F-4D97-AF65-F5344CB8AC3E}">
        <p14:creationId xmlns:p14="http://schemas.microsoft.com/office/powerpoint/2010/main" val="29665203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23520"/>
            <a:ext cx="8686799" cy="662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49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Lymphatic Drainage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Tip: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Submental</a:t>
            </a:r>
            <a:r>
              <a:rPr lang="en-US" dirty="0" smtClean="0">
                <a:latin typeface="Comic Sans MS" panose="030F0702030302020204" pitchFamily="66" charset="0"/>
              </a:rPr>
              <a:t> nodes – bilaterally &amp; then deep cervical nodes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Anterior 2/3: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Submandibular – unilaterally &amp; then deep cervical nodes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dirty="0" smtClean="0">
                <a:latin typeface="Comic Sans MS" panose="030F0702030302020204" pitchFamily="66" charset="0"/>
              </a:rPr>
              <a:t>Posterior 1/3: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Deep cervical nodes (</a:t>
            </a:r>
            <a:r>
              <a:rPr lang="en-US" dirty="0" err="1" smtClean="0">
                <a:latin typeface="Comic Sans MS" panose="030F0702030302020204" pitchFamily="66" charset="0"/>
              </a:rPr>
              <a:t>jugulodigastric</a:t>
            </a:r>
            <a:r>
              <a:rPr lang="en-US" dirty="0" smtClean="0">
                <a:latin typeface="Comic Sans MS" panose="030F0702030302020204" pitchFamily="66" charset="0"/>
              </a:rPr>
              <a:t> mainly)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094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3318" y="0"/>
            <a:ext cx="8910918" cy="67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117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Functions: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The tongue is the most important articulator for speech production.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During speech, the tongue can make amazing range of movements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The primary function of the tongue is to provide a mechanism for taste. Taste buds are located on different areas of the tongue, but are generally found around the edges. They are sensitive to four main tastes: Bitter, Sour, Salty &amp; Sweet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165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019" y="365125"/>
            <a:ext cx="7606145" cy="652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38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164" y="1290917"/>
            <a:ext cx="10702636" cy="4886045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The tongue is needed for sucking, chewing, swallowing, eating, drinking, sweeping the mouth for food debris and other particles and for making funny faces(poking the tongue out, waggling it)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 Trumpeters and horn &amp; flute players have very well developed tongue muscles, and are able to perform rapid, controlled movements or articulations.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222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Clinical Notes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Lacerations of the tongue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Tongue – Tie (</a:t>
            </a:r>
            <a:r>
              <a:rPr lang="en-US" dirty="0" err="1" smtClean="0">
                <a:latin typeface="Comic Sans MS" panose="030F0702030302020204" pitchFamily="66" charset="0"/>
              </a:rPr>
              <a:t>ankyloglossia</a:t>
            </a:r>
            <a:r>
              <a:rPr lang="en-US" dirty="0" smtClean="0">
                <a:latin typeface="Comic Sans MS" panose="030F0702030302020204" pitchFamily="66" charset="0"/>
              </a:rPr>
              <a:t>) due to large frenulum)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Lesion of the hypoglossal nerve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The protruded tongue deviates toward the side of the lesion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Tongue is atrophied &amp; wrinkled</a:t>
            </a:r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94141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mic Sans MS" panose="030F0702030302020204" pitchFamily="66" charset="0"/>
              </a:rPr>
              <a:t>Tongue Laceration</a:t>
            </a:r>
            <a:endParaRPr lang="en-US" b="1" dirty="0">
              <a:latin typeface="Comic Sans MS" panose="030F07020303020202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447" y="3012140"/>
            <a:ext cx="4900678" cy="32589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0" y="1578068"/>
            <a:ext cx="523875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56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Palate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Lies in the roof of the oral cavity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Has two parts: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Hard (bony) – palate anteriorly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Soft (muscular) palate posteriorly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3602318"/>
            <a:ext cx="4381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160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Hard Palate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636" y="1960562"/>
            <a:ext cx="10515600" cy="4351338"/>
          </a:xfrm>
        </p:spPr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Lies in the roof of the oral cavity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Forms the floor of the nasal cavity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Formed by: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Palatine processes of maxillae in front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Horizontal plates of palatine bones behind</a:t>
            </a:r>
          </a:p>
          <a:p>
            <a:pPr marL="0" lvl="1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 Bounded by alveolar arches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481" y="2849469"/>
            <a:ext cx="4520672" cy="34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08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Hard Palate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Posteriorly, continues with soft palate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Its undersurface covered by </a:t>
            </a:r>
            <a:r>
              <a:rPr lang="en-US" dirty="0" err="1" smtClean="0">
                <a:latin typeface="Comic Sans MS" panose="030F0702030302020204" pitchFamily="66" charset="0"/>
              </a:rPr>
              <a:t>mucoperiosteum</a:t>
            </a:r>
            <a:endParaRPr lang="en-US" dirty="0" smtClean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Shows transverse ridges in the anterior parts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3442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Soft Palate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Attached to the posterior border of the hard palate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Covered on its upper and lower surfaces by mucous membrane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Composed of 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Muscle fibers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An aponeurosi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Lymphoid tissue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Glands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Blood vessels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Nerves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7969" y="3307975"/>
            <a:ext cx="4504828" cy="327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70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Palatine </a:t>
            </a:r>
            <a:r>
              <a:rPr lang="en-US" b="1" dirty="0" err="1" smtClean="0">
                <a:latin typeface="Comic Sans MS" panose="030F0702030302020204" pitchFamily="66" charset="0"/>
              </a:rPr>
              <a:t>Aponeurosis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318" y="1422213"/>
            <a:ext cx="10515600" cy="4351338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Fibrous sheath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Attached to posterior border of hard palate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Is expanded tendon of tensor </a:t>
            </a:r>
            <a:r>
              <a:rPr lang="en-US" dirty="0" err="1" smtClean="0">
                <a:latin typeface="Comic Sans MS" panose="030F0702030302020204" pitchFamily="66" charset="0"/>
              </a:rPr>
              <a:t>velli</a:t>
            </a:r>
            <a:r>
              <a:rPr lang="en-US" dirty="0" smtClean="0">
                <a:latin typeface="Comic Sans MS" panose="030F0702030302020204" pitchFamily="66" charset="0"/>
              </a:rPr>
              <a:t> palatine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Splits to enclose </a:t>
            </a:r>
            <a:r>
              <a:rPr lang="en-US" dirty="0" err="1" smtClean="0">
                <a:latin typeface="Comic Sans MS" panose="030F0702030302020204" pitchFamily="66" charset="0"/>
              </a:rPr>
              <a:t>musculius</a:t>
            </a:r>
            <a:r>
              <a:rPr lang="en-US" dirty="0" smtClean="0">
                <a:latin typeface="Comic Sans MS" panose="030F0702030302020204" pitchFamily="66" charset="0"/>
              </a:rPr>
              <a:t> uvulae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Gives origin &amp; insertion to palatine muscles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288" y="4042242"/>
            <a:ext cx="4783512" cy="25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09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Muscles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T</a:t>
            </a:r>
            <a:r>
              <a:rPr lang="en-US" dirty="0" smtClean="0">
                <a:latin typeface="Comic Sans MS" panose="030F0702030302020204" pitchFamily="66" charset="0"/>
              </a:rPr>
              <a:t>ensor </a:t>
            </a:r>
            <a:r>
              <a:rPr lang="en-US" dirty="0" err="1" smtClean="0">
                <a:latin typeface="Comic Sans MS" panose="030F0702030302020204" pitchFamily="66" charset="0"/>
              </a:rPr>
              <a:t>veli</a:t>
            </a:r>
            <a:r>
              <a:rPr lang="en-US" dirty="0" smtClean="0">
                <a:latin typeface="Comic Sans MS" panose="030F0702030302020204" pitchFamily="66" charset="0"/>
              </a:rPr>
              <a:t> palatine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Origin: spine of sphenoid, auditory tube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Insertion : forms palatine </a:t>
            </a:r>
            <a:r>
              <a:rPr lang="en-US" dirty="0" err="1" smtClean="0">
                <a:latin typeface="Comic Sans MS" panose="030F0702030302020204" pitchFamily="66" charset="0"/>
              </a:rPr>
              <a:t>aponeurossis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Action: Tenses soft palate</a:t>
            </a: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err="1" smtClean="0">
                <a:latin typeface="Comic Sans MS" panose="030F0702030302020204" pitchFamily="66" charset="0"/>
              </a:rPr>
              <a:t>Levator</a:t>
            </a:r>
            <a:r>
              <a:rPr lang="en-US" sz="2800" dirty="0" smtClean="0">
                <a:latin typeface="Comic Sans MS" panose="030F0702030302020204" pitchFamily="66" charset="0"/>
              </a:rPr>
              <a:t> </a:t>
            </a:r>
            <a:r>
              <a:rPr lang="en-US" sz="2800" dirty="0" err="1" smtClean="0">
                <a:latin typeface="Comic Sans MS" panose="030F0702030302020204" pitchFamily="66" charset="0"/>
              </a:rPr>
              <a:t>veli</a:t>
            </a:r>
            <a:r>
              <a:rPr lang="en-US" sz="2800" dirty="0" smtClean="0">
                <a:latin typeface="Comic Sans MS" panose="030F0702030302020204" pitchFamily="66" charset="0"/>
              </a:rPr>
              <a:t> palatine</a:t>
            </a: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Origin: petrous temporal bone, auditory tube, palatine </a:t>
            </a:r>
            <a:r>
              <a:rPr lang="en-US" dirty="0" err="1" smtClean="0">
                <a:latin typeface="Comic Sans MS" panose="030F0702030302020204" pitchFamily="66" charset="0"/>
              </a:rPr>
              <a:t>aponeurosis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Insertion: palatine </a:t>
            </a:r>
            <a:r>
              <a:rPr lang="en-US" dirty="0" err="1" smtClean="0">
                <a:latin typeface="Comic Sans MS" panose="030F0702030302020204" pitchFamily="66" charset="0"/>
              </a:rPr>
              <a:t>aponeurosis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Action: Raises soft palate</a:t>
            </a:r>
          </a:p>
          <a:p>
            <a:pPr marL="0" lvl="2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err="1" smtClean="0">
                <a:latin typeface="Comic Sans MS" panose="030F0702030302020204" pitchFamily="66" charset="0"/>
              </a:rPr>
              <a:t>Musculus</a:t>
            </a:r>
            <a:r>
              <a:rPr lang="en-US" sz="2800" dirty="0" smtClean="0">
                <a:latin typeface="Comic Sans MS" panose="030F0702030302020204" pitchFamily="66" charset="0"/>
              </a:rPr>
              <a:t> uvulae</a:t>
            </a:r>
          </a:p>
          <a:p>
            <a:pPr marL="457200" lvl="3" indent="0"/>
            <a:r>
              <a:rPr lang="en-US" sz="2600" dirty="0">
                <a:latin typeface="Comic Sans MS" panose="030F0702030302020204" pitchFamily="66" charset="0"/>
              </a:rPr>
              <a:t> </a:t>
            </a:r>
            <a:r>
              <a:rPr lang="en-US" sz="2600" dirty="0" smtClean="0">
                <a:latin typeface="Comic Sans MS" panose="030F0702030302020204" pitchFamily="66" charset="0"/>
              </a:rPr>
              <a:t>Origin: posterior border of hard palate</a:t>
            </a:r>
          </a:p>
          <a:p>
            <a:pPr marL="457200" lvl="3" indent="0"/>
            <a:r>
              <a:rPr lang="en-US" sz="2600" dirty="0">
                <a:latin typeface="Comic Sans MS" panose="030F0702030302020204" pitchFamily="66" charset="0"/>
              </a:rPr>
              <a:t> </a:t>
            </a:r>
            <a:r>
              <a:rPr lang="en-US" sz="2600" dirty="0" smtClean="0">
                <a:latin typeface="Comic Sans MS" panose="030F0702030302020204" pitchFamily="66" charset="0"/>
              </a:rPr>
              <a:t>Insertion: Mucosa </a:t>
            </a:r>
            <a:r>
              <a:rPr lang="en-US" sz="2600" dirty="0" err="1" smtClean="0">
                <a:latin typeface="Comic Sans MS" panose="030F0702030302020204" pitchFamily="66" charset="0"/>
              </a:rPr>
              <a:t>ofuvula</a:t>
            </a:r>
            <a:endParaRPr lang="en-US" sz="2600" dirty="0" smtClean="0">
              <a:latin typeface="Comic Sans MS" panose="030F0702030302020204" pitchFamily="66" charset="0"/>
            </a:endParaRPr>
          </a:p>
          <a:p>
            <a:pPr marL="457200" lvl="3" indent="0"/>
            <a:r>
              <a:rPr lang="en-US" sz="2600" dirty="0">
                <a:latin typeface="Comic Sans MS" panose="030F0702030302020204" pitchFamily="66" charset="0"/>
              </a:rPr>
              <a:t> </a:t>
            </a:r>
            <a:r>
              <a:rPr lang="en-US" sz="2600" dirty="0" smtClean="0">
                <a:latin typeface="Comic Sans MS" panose="030F0702030302020204" pitchFamily="66" charset="0"/>
              </a:rPr>
              <a:t>Action: Elevates uvula</a:t>
            </a:r>
            <a:endParaRPr lang="en-US" sz="2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443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37370"/>
            <a:ext cx="10780059" cy="46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9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Vestibule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09012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Slit like space between the cheeks and the gums 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Communicates with the exterior through the oral fissure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When the jaws are closed, communicates with the oral cavity proper behind the 3</a:t>
            </a:r>
            <a:r>
              <a:rPr lang="en-US" baseline="30000" dirty="0" smtClean="0">
                <a:latin typeface="Comic Sans MS" panose="030F0702030302020204" pitchFamily="66" charset="0"/>
              </a:rPr>
              <a:t>rd</a:t>
            </a:r>
            <a:r>
              <a:rPr lang="en-US" dirty="0" smtClean="0">
                <a:latin typeface="Comic Sans MS" panose="030F0702030302020204" pitchFamily="66" charset="0"/>
              </a:rPr>
              <a:t> molar tooth on each side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Superiorly and inferiorly limited by the reflection of mucous membrane from lips and cheek onto the gums.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425" y="1825625"/>
            <a:ext cx="3838575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523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Muscles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Palatoglossus</a:t>
            </a:r>
            <a:endParaRPr lang="en-US" dirty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Origin: palatine </a:t>
            </a:r>
            <a:r>
              <a:rPr lang="en-US" dirty="0" err="1" smtClean="0">
                <a:latin typeface="Comic Sans MS" panose="030F0702030302020204" pitchFamily="66" charset="0"/>
              </a:rPr>
              <a:t>aponeurosis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Insertion: side of tongue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Action: pulls root of tongue upward, narrowing </a:t>
            </a:r>
            <a:r>
              <a:rPr lang="en-US" dirty="0" err="1" smtClean="0">
                <a:latin typeface="Comic Sans MS" panose="030F0702030302020204" pitchFamily="66" charset="0"/>
              </a:rPr>
              <a:t>oropharyngeal</a:t>
            </a:r>
            <a:r>
              <a:rPr lang="en-US" dirty="0" smtClean="0">
                <a:latin typeface="Comic Sans MS" panose="030F0702030302020204" pitchFamily="66" charset="0"/>
              </a:rPr>
              <a:t> isthmus</a:t>
            </a:r>
          </a:p>
          <a:p>
            <a:pPr lvl="1"/>
            <a:endParaRPr lang="en-US" dirty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 smtClean="0">
                <a:latin typeface="Comic Sans MS" panose="030F0702030302020204" pitchFamily="66" charset="0"/>
              </a:rPr>
              <a:t>  </a:t>
            </a:r>
            <a:r>
              <a:rPr lang="en-US" sz="2800" dirty="0" err="1" smtClean="0">
                <a:latin typeface="Comic Sans MS" panose="030F0702030302020204" pitchFamily="66" charset="0"/>
              </a:rPr>
              <a:t>palatopharyngeus</a:t>
            </a:r>
            <a:endParaRPr lang="en-US" sz="2800" dirty="0" smtClean="0">
              <a:latin typeface="Comic Sans MS" panose="030F0702030302020204" pitchFamily="66" charset="0"/>
            </a:endParaRP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Origin: palatine </a:t>
            </a:r>
            <a:r>
              <a:rPr lang="en-US" dirty="0" err="1" smtClean="0">
                <a:latin typeface="Comic Sans MS" panose="030F0702030302020204" pitchFamily="66" charset="0"/>
              </a:rPr>
              <a:t>aponeurosis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Insertion: posterior border of thyroid cartilage</a:t>
            </a: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Action: Elevates wall of the pharynx</a:t>
            </a:r>
          </a:p>
        </p:txBody>
      </p:sp>
    </p:spTree>
    <p:extLst>
      <p:ext uri="{BB962C8B-B14F-4D97-AF65-F5344CB8AC3E}">
        <p14:creationId xmlns:p14="http://schemas.microsoft.com/office/powerpoint/2010/main" val="2667152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Sensory nerve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Mostly by the maxillary nerve through its branches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Greater palatine nerve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Lesser palatine nerve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Nasopalatine</a:t>
            </a:r>
            <a:r>
              <a:rPr lang="en-US" dirty="0" smtClean="0">
                <a:latin typeface="Comic Sans MS" panose="030F0702030302020204" pitchFamily="66" charset="0"/>
              </a:rPr>
              <a:t> nerve</a:t>
            </a:r>
          </a:p>
          <a:p>
            <a:pPr marL="0" lvl="1" indent="0">
              <a:buNone/>
            </a:pPr>
            <a:endParaRPr lang="en-US" dirty="0">
              <a:latin typeface="Comic Sans MS" panose="030F0702030302020204" pitchFamily="66" charset="0"/>
            </a:endParaRPr>
          </a:p>
          <a:p>
            <a:pPr marL="342900" lvl="1" indent="-342900"/>
            <a:r>
              <a:rPr lang="en-US" dirty="0" smtClean="0">
                <a:latin typeface="Comic Sans MS" panose="030F0702030302020204" pitchFamily="66" charset="0"/>
              </a:rPr>
              <a:t>  </a:t>
            </a:r>
            <a:r>
              <a:rPr lang="en-US" sz="2800" dirty="0" smtClean="0">
                <a:latin typeface="Comic Sans MS" panose="030F0702030302020204" pitchFamily="66" charset="0"/>
              </a:rPr>
              <a:t>Glossopharyngeal nerve supplies the region of the soft palate</a:t>
            </a:r>
          </a:p>
          <a:p>
            <a:pPr marL="0" lvl="1" indent="0">
              <a:buNone/>
            </a:pP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786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Motor nerve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All the muscles, except tensor </a:t>
            </a:r>
            <a:r>
              <a:rPr lang="en-US" dirty="0" err="1" smtClean="0">
                <a:latin typeface="Comic Sans MS" panose="030F0702030302020204" pitchFamily="66" charset="0"/>
              </a:rPr>
              <a:t>veli</a:t>
            </a:r>
            <a:r>
              <a:rPr lang="en-US" dirty="0" smtClean="0">
                <a:latin typeface="Comic Sans MS" panose="030F0702030302020204" pitchFamily="66" charset="0"/>
              </a:rPr>
              <a:t> palatine, are supplied by the;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Pharyngeal plexus</a:t>
            </a:r>
            <a:endParaRPr lang="en-US" dirty="0" smtClean="0">
              <a:latin typeface="Comic Sans MS" panose="030F0702030302020204" pitchFamily="66" charset="0"/>
            </a:endParaRPr>
          </a:p>
          <a:p>
            <a:pPr marL="0" lvl="1" indent="0"/>
            <a:endParaRPr lang="en-US" sz="2800" dirty="0" smtClean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Tensor </a:t>
            </a:r>
            <a:r>
              <a:rPr lang="en-US" sz="2800" dirty="0" err="1" smtClean="0">
                <a:latin typeface="Comic Sans MS" panose="030F0702030302020204" pitchFamily="66" charset="0"/>
              </a:rPr>
              <a:t>veli</a:t>
            </a:r>
            <a:r>
              <a:rPr lang="en-US" sz="2800" dirty="0" smtClean="0">
                <a:latin typeface="Comic Sans MS" panose="030F0702030302020204" pitchFamily="66" charset="0"/>
              </a:rPr>
              <a:t> palatine supplied by the </a:t>
            </a: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Nerve to medial </a:t>
            </a:r>
            <a:r>
              <a:rPr lang="en-US" sz="2800" dirty="0" err="1" smtClean="0">
                <a:latin typeface="Comic Sans MS" panose="030F0702030302020204" pitchFamily="66" charset="0"/>
              </a:rPr>
              <a:t>pterygoid</a:t>
            </a:r>
            <a:r>
              <a:rPr lang="en-US" sz="2800" dirty="0" smtClean="0">
                <a:latin typeface="Comic Sans MS" panose="030F0702030302020204" pitchFamily="66" charset="0"/>
              </a:rPr>
              <a:t>, a branch of the mandibular division of the trigeminal nerve</a:t>
            </a:r>
            <a:endParaRPr lang="en-US" sz="28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5560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Blood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Branches of the maxillary artery: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Greater palatine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Lesser palatine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err="1" smtClean="0">
                <a:latin typeface="Comic Sans MS" panose="030F0702030302020204" pitchFamily="66" charset="0"/>
              </a:rPr>
              <a:t>Sphenopalatine</a:t>
            </a:r>
            <a:endParaRPr lang="en-US" dirty="0" smtClean="0">
              <a:latin typeface="Comic Sans MS" panose="030F0702030302020204" pitchFamily="66" charset="0"/>
            </a:endParaRPr>
          </a:p>
          <a:p>
            <a:pPr lvl="1"/>
            <a:endParaRPr lang="en-US" dirty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 smtClean="0">
                <a:latin typeface="Comic Sans MS" panose="030F0702030302020204" pitchFamily="66" charset="0"/>
              </a:rPr>
              <a:t> Ascending palatine, branch of the facial artery</a:t>
            </a:r>
          </a:p>
          <a:p>
            <a:pPr marL="0" lvl="1" indent="0"/>
            <a:endParaRPr lang="en-US" sz="2800" dirty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 smtClean="0">
                <a:latin typeface="Comic Sans MS" panose="030F0702030302020204" pitchFamily="66" charset="0"/>
              </a:rPr>
              <a:t> Ascending pharyngeal, branch of the external carotid artery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8291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Clinical Notes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Cleft palate: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Unilateral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Bilateral</a:t>
            </a:r>
          </a:p>
          <a:p>
            <a:pPr lvl="1"/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Median</a:t>
            </a:r>
          </a:p>
          <a:p>
            <a:pPr marL="0" lvl="1" indent="0"/>
            <a:endParaRPr lang="en-US" sz="2800" dirty="0">
              <a:latin typeface="Comic Sans MS" panose="030F0702030302020204" pitchFamily="66" charset="0"/>
            </a:endParaRPr>
          </a:p>
          <a:p>
            <a:pPr marL="0" lvl="1" indent="0"/>
            <a:r>
              <a:rPr lang="en-US" sz="2800" dirty="0" smtClean="0">
                <a:latin typeface="Comic Sans MS" panose="030F0702030302020204" pitchFamily="66" charset="0"/>
              </a:rPr>
              <a:t> Paralysis of the soft palate</a:t>
            </a:r>
          </a:p>
          <a:p>
            <a:pPr marL="457200" lvl="2" indent="0"/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sz="2800" dirty="0" smtClean="0">
                <a:latin typeface="Comic Sans MS" panose="030F0702030302020204" pitchFamily="66" charset="0"/>
              </a:rPr>
              <a:t>The pharyngeal isthmus can not be closed during swallowing and speech</a:t>
            </a:r>
            <a:endParaRPr lang="en-US" sz="2800" dirty="0">
              <a:latin typeface="Comic Sans MS" panose="030F07020303020202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947" y="1806248"/>
            <a:ext cx="5335181" cy="219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97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sz="4000" dirty="0" smtClean="0">
                <a:latin typeface="Comic Sans MS" panose="030F0702030302020204" pitchFamily="66" charset="0"/>
              </a:rPr>
              <a:t>Thank you…</a:t>
            </a:r>
            <a:endParaRPr lang="en-US" sz="4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171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Vestibule 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1338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latin typeface="Comic Sans MS" panose="030F0702030302020204" pitchFamily="66" charset="0"/>
              </a:rPr>
              <a:t>The lateral wall of the vestibule is formed by the cheek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The cheek is composed of </a:t>
            </a:r>
            <a:r>
              <a:rPr lang="en-US" dirty="0" err="1" smtClean="0">
                <a:latin typeface="Comic Sans MS" panose="030F0702030302020204" pitchFamily="66" charset="0"/>
              </a:rPr>
              <a:t>Buccinator</a:t>
            </a:r>
            <a:r>
              <a:rPr lang="en-US" dirty="0" smtClean="0">
                <a:latin typeface="Comic Sans MS" panose="030F0702030302020204" pitchFamily="66" charset="0"/>
              </a:rPr>
              <a:t> muscle, covered laterally by the skin and medially by the mucous membrane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 small papilla on the mucosa opposite the upper 2</a:t>
            </a:r>
            <a:r>
              <a:rPr lang="en-US" baseline="30000" dirty="0" smtClean="0">
                <a:latin typeface="Comic Sans MS" panose="030F0702030302020204" pitchFamily="66" charset="0"/>
              </a:rPr>
              <a:t>nd</a:t>
            </a:r>
            <a:r>
              <a:rPr lang="en-US" dirty="0" smtClean="0">
                <a:latin typeface="Comic Sans MS" panose="030F0702030302020204" pitchFamily="66" charset="0"/>
              </a:rPr>
              <a:t> molar tooth marks the opening of the duct of the parotid gland.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1381919"/>
            <a:ext cx="4524375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5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Oral cavity Proper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006353" cy="4351338"/>
          </a:xfrm>
        </p:spPr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It is the cavity within the alveolar margins of the maxillae and the mandible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Its Root is formed by the hard palate anteriorly and soft palate posteriorly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Its Floor is formed by the </a:t>
            </a:r>
            <a:r>
              <a:rPr lang="en-US" dirty="0" err="1" smtClean="0">
                <a:latin typeface="Comic Sans MS" panose="030F0702030302020204" pitchFamily="66" charset="0"/>
              </a:rPr>
              <a:t>mylohyoid</a:t>
            </a:r>
            <a:r>
              <a:rPr lang="en-US" dirty="0" smtClean="0">
                <a:latin typeface="Comic Sans MS" panose="030F0702030302020204" pitchFamily="66" charset="0"/>
              </a:rPr>
              <a:t> muscle. The anterior 2/3</a:t>
            </a:r>
            <a:r>
              <a:rPr lang="en-US" baseline="30000" dirty="0" smtClean="0">
                <a:latin typeface="Comic Sans MS" panose="030F0702030302020204" pitchFamily="66" charset="0"/>
              </a:rPr>
              <a:t>rd</a:t>
            </a:r>
            <a:r>
              <a:rPr lang="en-US" dirty="0" smtClean="0">
                <a:latin typeface="Comic Sans MS" panose="030F0702030302020204" pitchFamily="66" charset="0"/>
              </a:rPr>
              <a:t> of the tongue lies on the floor.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802" y="2428034"/>
            <a:ext cx="4687421" cy="351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61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Floor of the Mouth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 Covered with mucous membrane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In the midline, a mucosal fold, the frenulum, connects the tongue to the floor of the mouth.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On each side of frenulum a small papilla has the opening of the duct of the submandibular gland.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A rounded ridge extending backward &amp; laterally from the papilla is produced by the sublingual gland.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49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2294" y="148185"/>
            <a:ext cx="9166412" cy="670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91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Comic Sans MS" panose="030F0702030302020204" pitchFamily="66" charset="0"/>
              </a:rPr>
              <a:t>Nerve Supply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353" y="1690688"/>
            <a:ext cx="10681447" cy="4486275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>
                <a:latin typeface="Comic Sans MS" panose="030F0702030302020204" pitchFamily="66" charset="0"/>
              </a:rPr>
              <a:t> Sensory: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 Roof : by greater palatine and </a:t>
            </a:r>
            <a:r>
              <a:rPr lang="en-US" dirty="0" err="1" smtClean="0">
                <a:latin typeface="Comic Sans MS" panose="030F0702030302020204" pitchFamily="66" charset="0"/>
              </a:rPr>
              <a:t>nasopalatine</a:t>
            </a:r>
            <a:r>
              <a:rPr lang="en-US" dirty="0" smtClean="0">
                <a:latin typeface="Comic Sans MS" panose="030F0702030302020204" pitchFamily="66" charset="0"/>
              </a:rPr>
              <a:t> nerves (branches of maxillary nerve)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Floor : by lingual nerve (branch of mandibular nerve)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 Cheek : by </a:t>
            </a:r>
            <a:r>
              <a:rPr lang="en-US" dirty="0" err="1" smtClean="0">
                <a:latin typeface="Comic Sans MS" panose="030F0702030302020204" pitchFamily="66" charset="0"/>
              </a:rPr>
              <a:t>buccal</a:t>
            </a:r>
            <a:r>
              <a:rPr lang="en-US" dirty="0" smtClean="0">
                <a:latin typeface="Comic Sans MS" panose="030F0702030302020204" pitchFamily="66" charset="0"/>
              </a:rPr>
              <a:t> nerve (branch of mandibular nerve)</a:t>
            </a:r>
          </a:p>
          <a:p>
            <a:pPr marL="0" indent="0">
              <a:buNone/>
            </a:pPr>
            <a:endParaRPr lang="en-US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b="1" u="sng" dirty="0" smtClean="0">
                <a:latin typeface="Comic Sans MS" panose="030F0702030302020204" pitchFamily="66" charset="0"/>
              </a:rPr>
              <a:t>Motor:</a:t>
            </a:r>
          </a:p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dirty="0" smtClean="0">
                <a:latin typeface="Comic Sans MS" panose="030F0702030302020204" pitchFamily="66" charset="0"/>
              </a:rPr>
              <a:t>Muscle in the cheek (buccinators) and the lip (orbicularis </a:t>
            </a:r>
            <a:r>
              <a:rPr lang="en-US" dirty="0" err="1" smtClean="0">
                <a:latin typeface="Comic Sans MS" panose="030F0702030302020204" pitchFamily="66" charset="0"/>
              </a:rPr>
              <a:t>oris</a:t>
            </a:r>
            <a:r>
              <a:rPr lang="en-US" dirty="0" smtClean="0">
                <a:latin typeface="Comic Sans MS" panose="030F0702030302020204" pitchFamily="66" charset="0"/>
              </a:rPr>
              <a:t>) are supplied by the branches of the facial nerve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88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1449</Words>
  <Application>Microsoft Office PowerPoint</Application>
  <PresentationFormat>Widescreen</PresentationFormat>
  <Paragraphs>230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Comic Sans MS</vt:lpstr>
      <vt:lpstr>Office Theme</vt:lpstr>
      <vt:lpstr>Oral Cavity Proper Tongue &amp; Palate</vt:lpstr>
      <vt:lpstr>Oral Cavity (Mouth)</vt:lpstr>
      <vt:lpstr>PowerPoint Presentation</vt:lpstr>
      <vt:lpstr>Vestibule</vt:lpstr>
      <vt:lpstr>Vestibule </vt:lpstr>
      <vt:lpstr>Oral cavity Proper</vt:lpstr>
      <vt:lpstr>Floor of the Mouth</vt:lpstr>
      <vt:lpstr>PowerPoint Presentation</vt:lpstr>
      <vt:lpstr>Nerve Supply</vt:lpstr>
      <vt:lpstr>Tongue</vt:lpstr>
      <vt:lpstr>Dorsal Surface</vt:lpstr>
      <vt:lpstr>Dorsal Surface</vt:lpstr>
      <vt:lpstr>PowerPoint Presentation</vt:lpstr>
      <vt:lpstr>Ventral Surface</vt:lpstr>
      <vt:lpstr>PowerPoint Presentation</vt:lpstr>
      <vt:lpstr>PowerPoint Presentation</vt:lpstr>
      <vt:lpstr>Muscles</vt:lpstr>
      <vt:lpstr>Intrinsic Muscles</vt:lpstr>
      <vt:lpstr>Extrinsic Muscles</vt:lpstr>
      <vt:lpstr>Movements</vt:lpstr>
      <vt:lpstr>PowerPoint Presentation</vt:lpstr>
      <vt:lpstr>Sensory Nerve Supply</vt:lpstr>
      <vt:lpstr>Motor Nerve Supply</vt:lpstr>
      <vt:lpstr>PowerPoint Presentation</vt:lpstr>
      <vt:lpstr>Blood Supply</vt:lpstr>
      <vt:lpstr>PowerPoint Presentation</vt:lpstr>
      <vt:lpstr>Lymphatic Drainage</vt:lpstr>
      <vt:lpstr>PowerPoint Presentation</vt:lpstr>
      <vt:lpstr>Functions:</vt:lpstr>
      <vt:lpstr>PowerPoint Presentation</vt:lpstr>
      <vt:lpstr>Clinical Notes</vt:lpstr>
      <vt:lpstr>Tongue Laceration</vt:lpstr>
      <vt:lpstr>Palate</vt:lpstr>
      <vt:lpstr>Hard Palate</vt:lpstr>
      <vt:lpstr>Hard Palate</vt:lpstr>
      <vt:lpstr>Soft Palate</vt:lpstr>
      <vt:lpstr>Palatine Aponeurosis</vt:lpstr>
      <vt:lpstr>Muscles</vt:lpstr>
      <vt:lpstr>PowerPoint Presentation</vt:lpstr>
      <vt:lpstr>Muscles</vt:lpstr>
      <vt:lpstr>Sensory nerve Supply</vt:lpstr>
      <vt:lpstr>Motor nerve Supply</vt:lpstr>
      <vt:lpstr>Blood Supply</vt:lpstr>
      <vt:lpstr>Clinical Notes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Oral Cavity Proper Tongue &amp; Palate</dc:title>
  <dc:creator>Nadeesha Abegunasekara</dc:creator>
  <cp:lastModifiedBy>Nadeesha Abegunasekara</cp:lastModifiedBy>
  <cp:revision>30</cp:revision>
  <dcterms:created xsi:type="dcterms:W3CDTF">2020-01-22T17:40:18Z</dcterms:created>
  <dcterms:modified xsi:type="dcterms:W3CDTF">2020-01-23T16:25:43Z</dcterms:modified>
</cp:coreProperties>
</file>